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6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75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70" r:id="rId17"/>
    <p:sldId id="273" r:id="rId18"/>
    <p:sldId id="272" r:id="rId19"/>
    <p:sldId id="271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71" autoAdjust="0"/>
  </p:normalViewPr>
  <p:slideViewPr>
    <p:cSldViewPr>
      <p:cViewPr>
        <p:scale>
          <a:sx n="75" d="100"/>
          <a:sy n="75" d="100"/>
        </p:scale>
        <p:origin x="-12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4FF16-C875-4FEB-B0FF-FF74FC14277B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43493-1B40-4BD5-B36C-20C07A0E6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7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43493-1B40-4BD5-B36C-20C07A0E61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31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43493-1B40-4BD5-B36C-20C07A0E61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3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33FF67A-A544-49FB-9A57-F7BEE115D055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8A04E19-7FC2-418A-A917-BA9A6E7992C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F67A-A544-49FB-9A57-F7BEE115D055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E19-7FC2-418A-A917-BA9A6E799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F67A-A544-49FB-9A57-F7BEE115D055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E19-7FC2-418A-A917-BA9A6E799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33FF67A-A544-49FB-9A57-F7BEE115D055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8A04E19-7FC2-418A-A917-BA9A6E7992C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F67A-A544-49FB-9A57-F7BEE115D055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E19-7FC2-418A-A917-BA9A6E799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F67A-A544-49FB-9A57-F7BEE115D055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E19-7FC2-418A-A917-BA9A6E799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F67A-A544-49FB-9A57-F7BEE115D055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E19-7FC2-418A-A917-BA9A6E7992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F67A-A544-49FB-9A57-F7BEE115D055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E19-7FC2-418A-A917-BA9A6E799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F67A-A544-49FB-9A57-F7BEE115D055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E19-7FC2-418A-A917-BA9A6E799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F67A-A544-49FB-9A57-F7BEE115D055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E19-7FC2-418A-A917-BA9A6E799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F67A-A544-49FB-9A57-F7BEE115D055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E19-7FC2-418A-A917-BA9A6E7992C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F67A-A544-49FB-9A57-F7BEE115D055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E19-7FC2-418A-A917-BA9A6E799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F67A-A544-49FB-9A57-F7BEE115D055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E19-7FC2-418A-A917-BA9A6E799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F67A-A544-49FB-9A57-F7BEE115D055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E19-7FC2-418A-A917-BA9A6E799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F67A-A544-49FB-9A57-F7BEE115D055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E19-7FC2-418A-A917-BA9A6E799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F67A-A544-49FB-9A57-F7BEE115D055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E19-7FC2-418A-A917-BA9A6E799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F67A-A544-49FB-9A57-F7BEE115D055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E19-7FC2-418A-A917-BA9A6E7992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F67A-A544-49FB-9A57-F7BEE115D055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E19-7FC2-418A-A917-BA9A6E799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F67A-A544-49FB-9A57-F7BEE115D055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E19-7FC2-418A-A917-BA9A6E799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F67A-A544-49FB-9A57-F7BEE115D055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E19-7FC2-418A-A917-BA9A6E799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F67A-A544-49FB-9A57-F7BEE115D055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E19-7FC2-418A-A917-BA9A6E7992C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F67A-A544-49FB-9A57-F7BEE115D055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4E19-7FC2-418A-A917-BA9A6E799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33FF67A-A544-49FB-9A57-F7BEE115D055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8A04E19-7FC2-418A-A917-BA9A6E7992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33FF67A-A544-49FB-9A57-F7BEE115D055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8A04E19-7FC2-418A-A917-BA9A6E7992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fossweb/nyc.com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elyunqu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381000"/>
            <a:ext cx="3505199" cy="173664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El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Yunque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National Park</a:t>
            </a:r>
            <a:endParaRPr lang="en-US" sz="4800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2438400"/>
            <a:ext cx="3200400" cy="1828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9900"/>
                </a:solidFill>
                <a:latin typeface="Angsana New" pitchFamily="18" charset="-34"/>
                <a:cs typeface="Angsana New" pitchFamily="18" charset="-34"/>
              </a:rPr>
              <a:t>By Dora </a:t>
            </a:r>
            <a:r>
              <a:rPr lang="en-US" sz="4000" dirty="0" err="1" smtClean="0">
                <a:solidFill>
                  <a:srgbClr val="FF9900"/>
                </a:solidFill>
                <a:latin typeface="Angsana New" pitchFamily="18" charset="-34"/>
                <a:cs typeface="Angsana New" pitchFamily="18" charset="-34"/>
              </a:rPr>
              <a:t>Zheng</a:t>
            </a:r>
            <a:r>
              <a:rPr lang="en-US" sz="4000" dirty="0" smtClean="0">
                <a:solidFill>
                  <a:srgbClr val="FF9900"/>
                </a:solidFill>
                <a:latin typeface="Angsana New" pitchFamily="18" charset="-34"/>
                <a:cs typeface="Angsana New" pitchFamily="18" charset="-34"/>
              </a:rPr>
              <a:t>, Naomi Chavez, and Sabrina Li</a:t>
            </a:r>
            <a:endParaRPr lang="en-US" sz="4000" dirty="0">
              <a:solidFill>
                <a:srgbClr val="FF99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0185275"/>
      </p:ext>
    </p:extLst>
  </p:cSld>
  <p:clrMapOvr>
    <a:masterClrMapping/>
  </p:clrMapOvr>
  <p:transition spd="slow">
    <p:wip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1716107"/>
            <a:ext cx="3090440" cy="4291153"/>
          </a:xfrm>
        </p:spPr>
        <p:txBody>
          <a:bodyPr>
            <a:normAutofit/>
          </a:bodyPr>
          <a:lstStyle/>
          <a:p>
            <a:r>
              <a:rPr lang="en-US" dirty="0" err="1" smtClean="0"/>
              <a:t>Coqui</a:t>
            </a:r>
            <a:r>
              <a:rPr lang="en-US" dirty="0" smtClean="0"/>
              <a:t> Frog</a:t>
            </a:r>
            <a:endParaRPr lang="en-US" dirty="0"/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Favorite Puerto Rican mascot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It’s unofficial, but is still considered as a symbol of Puerto Rico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Population is decreasing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3886200"/>
            <a:ext cx="3298784" cy="1517904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This is Puerto Rico’s national mascot, the </a:t>
            </a:r>
            <a:r>
              <a:rPr lang="en-US" sz="2400" dirty="0" err="1" smtClean="0"/>
              <a:t>Coqui</a:t>
            </a:r>
            <a:r>
              <a:rPr lang="en-US" sz="2400" dirty="0" smtClean="0"/>
              <a:t> Frog.</a:t>
            </a:r>
            <a:endParaRPr lang="en-US" sz="2400" dirty="0"/>
          </a:p>
        </p:txBody>
      </p:sp>
      <p:pic>
        <p:nvPicPr>
          <p:cNvPr id="2050" name="Picture 2" descr="http://www.rainforestsafari.com/bills/cana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3352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7620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4C600"/>
                </a:solidFill>
                <a:ea typeface="+mj-ea"/>
                <a:cs typeface="+mj-cs"/>
              </a:rPr>
              <a:t>Biotic Factors- Animals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2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Biotic Factors – 1st Layer</a:t>
            </a:r>
            <a:br>
              <a:rPr lang="en-US" dirty="0" smtClean="0"/>
            </a:br>
            <a:r>
              <a:rPr lang="en-US" dirty="0" smtClean="0"/>
              <a:t>Forest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6805108" cy="952948"/>
          </a:xfrm>
        </p:spPr>
        <p:txBody>
          <a:bodyPr/>
          <a:lstStyle/>
          <a:p>
            <a:r>
              <a:rPr lang="en-US" dirty="0" smtClean="0"/>
              <a:t>This is covered with “leaf litter” that fall and then decompose.</a:t>
            </a:r>
          </a:p>
          <a:p>
            <a:pPr marL="6858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66800" y="3252522"/>
            <a:ext cx="30480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3E3D2D"/>
                </a:solidFill>
              </a:rPr>
              <a:t>Animals/insects: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" pitchFamily="2" charset="2"/>
              <a:buChar char="v"/>
            </a:pPr>
            <a:r>
              <a:rPr lang="en-US" sz="2400" dirty="0">
                <a:solidFill>
                  <a:srgbClr val="3E3D2D"/>
                </a:solidFill>
              </a:rPr>
              <a:t>mushrooms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" pitchFamily="2" charset="2"/>
              <a:buChar char="v"/>
            </a:pPr>
            <a:r>
              <a:rPr lang="en-US" sz="2400" dirty="0">
                <a:solidFill>
                  <a:srgbClr val="3E3D2D"/>
                </a:solidFill>
              </a:rPr>
              <a:t>isopods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" pitchFamily="2" charset="2"/>
              <a:buChar char="v"/>
            </a:pPr>
            <a:r>
              <a:rPr lang="en-US" sz="2400" dirty="0">
                <a:solidFill>
                  <a:srgbClr val="3E3D2D"/>
                </a:solidFill>
              </a:rPr>
              <a:t>Decaying organic material: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" pitchFamily="2" charset="2"/>
              <a:buChar char="v"/>
            </a:pPr>
            <a:r>
              <a:rPr lang="en-US" sz="2400" dirty="0">
                <a:solidFill>
                  <a:srgbClr val="3E3D2D"/>
                </a:solidFill>
              </a:rPr>
              <a:t>detritus</a:t>
            </a:r>
            <a:endParaRPr lang="en-US" sz="2400" dirty="0">
              <a:solidFill>
                <a:srgbClr val="3E3D2D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359228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8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024744" cy="11038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Biotic Factors- 2</a:t>
            </a:r>
            <a:r>
              <a:rPr lang="en-US" baseline="30000" dirty="0" smtClean="0"/>
              <a:t>nd</a:t>
            </a:r>
            <a:r>
              <a:rPr lang="en-US" dirty="0" smtClean="0"/>
              <a:t> layer</a:t>
            </a:r>
            <a:br>
              <a:rPr lang="en-US" dirty="0" smtClean="0"/>
            </a:br>
            <a:r>
              <a:rPr lang="en-US" dirty="0" smtClean="0"/>
              <a:t>Understory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6777317" cy="3886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Plants: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Dwarf Trees/plants and vines live with bit of sun and air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Plants rely on insects to pollinate them</a:t>
            </a:r>
          </a:p>
          <a:p>
            <a:pPr marL="365760" lvl="1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Animals/insects: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Ants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err="1" smtClean="0"/>
              <a:t>Walkingsticks</a:t>
            </a:r>
            <a:endParaRPr lang="en-US" dirty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Giant crabs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Geckos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51224"/>
            <a:ext cx="2971800" cy="210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63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-76200"/>
            <a:ext cx="3124200" cy="685800"/>
          </a:xfrm>
        </p:spPr>
        <p:txBody>
          <a:bodyPr>
            <a:norm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</a:rPr>
              <a:t>Biotic Factors-3</a:t>
            </a:r>
            <a:r>
              <a:rPr lang="en-US" sz="1900" baseline="30000" dirty="0" smtClean="0">
                <a:solidFill>
                  <a:schemeClr val="bg1"/>
                </a:solidFill>
              </a:rPr>
              <a:t>rd</a:t>
            </a:r>
            <a:r>
              <a:rPr lang="en-US" sz="1900" dirty="0" smtClean="0">
                <a:solidFill>
                  <a:schemeClr val="bg1"/>
                </a:solidFill>
              </a:rPr>
              <a:t> layer</a:t>
            </a:r>
            <a:br>
              <a:rPr lang="en-US" sz="1900" dirty="0" smtClean="0">
                <a:solidFill>
                  <a:schemeClr val="bg1"/>
                </a:solidFill>
              </a:rPr>
            </a:br>
            <a:r>
              <a:rPr lang="en-US" sz="1900" dirty="0" err="1" smtClean="0">
                <a:solidFill>
                  <a:schemeClr val="bg1"/>
                </a:solidFill>
              </a:rPr>
              <a:t>Canopic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6777317" cy="3508977"/>
          </a:xfrm>
        </p:spPr>
        <p:txBody>
          <a:bodyPr/>
          <a:lstStyle/>
          <a:p>
            <a:r>
              <a:rPr lang="en-US" dirty="0" smtClean="0"/>
              <a:t>Plants: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err="1" smtClean="0">
                <a:solidFill>
                  <a:srgbClr val="3E3D2D"/>
                </a:solidFill>
              </a:rPr>
              <a:t>Sierran</a:t>
            </a:r>
            <a:r>
              <a:rPr lang="en-US" dirty="0" smtClean="0">
                <a:solidFill>
                  <a:srgbClr val="3E3D2D"/>
                </a:solidFill>
              </a:rPr>
              <a:t> Palms</a:t>
            </a:r>
            <a:r>
              <a:rPr lang="en-US" sz="2400" dirty="0" smtClean="0">
                <a:solidFill>
                  <a:srgbClr val="3E3D2D"/>
                </a:solidFill>
              </a:rPr>
              <a:t>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Plants absorb </a:t>
            </a:r>
            <a:r>
              <a:rPr lang="en-US" dirty="0" smtClean="0"/>
              <a:t>sunlight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5% goes to the understory layer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When it rains, drops go to </a:t>
            </a:r>
            <a:r>
              <a:rPr lang="en-US" dirty="0" smtClean="0"/>
              <a:t>understory</a:t>
            </a:r>
          </a:p>
          <a:p>
            <a:pPr lvl="1">
              <a:buFont typeface="Courier New" pitchFamily="49" charset="0"/>
              <a:buChar char="o"/>
            </a:pPr>
            <a:endParaRPr lang="en-US" dirty="0" smtClean="0"/>
          </a:p>
          <a:p>
            <a:pPr lvl="1">
              <a:buFont typeface="Courier New" pitchFamily="49" charset="0"/>
              <a:buChar char="o"/>
            </a:pPr>
            <a:endParaRPr lang="en-US" dirty="0" smtClean="0"/>
          </a:p>
          <a:p>
            <a:pPr lvl="1">
              <a:buFont typeface="Courier New" pitchFamily="49" charset="0"/>
              <a:buChar char="o"/>
            </a:pPr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3"/>
          <a:stretch/>
        </p:blipFill>
        <p:spPr bwMode="auto">
          <a:xfrm>
            <a:off x="1371600" y="3517900"/>
            <a:ext cx="28956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3"/>
          <a:stretch/>
        </p:blipFill>
        <p:spPr bwMode="auto">
          <a:xfrm>
            <a:off x="5105400" y="3517900"/>
            <a:ext cx="2076450" cy="253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91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Biotic Factors- 4</a:t>
            </a:r>
            <a:r>
              <a:rPr lang="en-US" baseline="30000" dirty="0" smtClean="0"/>
              <a:t>th</a:t>
            </a:r>
            <a:r>
              <a:rPr lang="en-US" dirty="0" smtClean="0"/>
              <a:t> layer</a:t>
            </a:r>
            <a:br>
              <a:rPr lang="en-US" dirty="0" smtClean="0"/>
            </a:br>
            <a:r>
              <a:rPr lang="en-US" dirty="0" smtClean="0"/>
              <a:t>Emergent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Made up of the tallest </a:t>
            </a:r>
            <a:r>
              <a:rPr lang="en-US" dirty="0" smtClean="0"/>
              <a:t>trees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3429000" cy="346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00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Food Chart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876776"/>
              </p:ext>
            </p:extLst>
          </p:nvPr>
        </p:nvGraphicFramePr>
        <p:xfrm>
          <a:off x="685800" y="1371600"/>
          <a:ext cx="7772400" cy="498736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51000"/>
                <a:gridCol w="6121400"/>
              </a:tblGrid>
              <a:tr h="872226"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 smtClean="0"/>
                        <a:t>Level</a:t>
                      </a:r>
                      <a:r>
                        <a:rPr lang="en-US" sz="1700" b="1" i="1" dirty="0" smtClean="0"/>
                        <a:t> </a:t>
                      </a:r>
                      <a:r>
                        <a:rPr lang="en-US" sz="1700" b="1" i="0" dirty="0" smtClean="0"/>
                        <a:t>of</a:t>
                      </a:r>
                      <a:r>
                        <a:rPr lang="en-US" sz="1700" b="1" i="1" dirty="0" smtClean="0"/>
                        <a:t> </a:t>
                      </a:r>
                      <a:r>
                        <a:rPr lang="en-US" sz="1800" b="1" i="0" dirty="0" smtClean="0"/>
                        <a:t>Consumer</a:t>
                      </a:r>
                      <a:endParaRPr lang="en-US" sz="1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Organisms</a:t>
                      </a:r>
                      <a:endParaRPr lang="en-US" dirty="0"/>
                    </a:p>
                  </a:txBody>
                  <a:tcPr/>
                </a:tc>
              </a:tr>
              <a:tr h="87222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Producer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Sierran</a:t>
                      </a:r>
                      <a:r>
                        <a:rPr lang="en-US" sz="1800" baseline="0" dirty="0" smtClean="0"/>
                        <a:t> Palms, </a:t>
                      </a:r>
                      <a:r>
                        <a:rPr lang="en-US" sz="1800" baseline="0" dirty="0" err="1" smtClean="0"/>
                        <a:t>Hibicus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sz="1800" baseline="0" dirty="0" err="1" smtClean="0"/>
                        <a:t>Pumpwood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Trees,and</a:t>
                      </a:r>
                      <a:r>
                        <a:rPr lang="en-US" sz="1800" baseline="0" dirty="0" smtClean="0"/>
                        <a:t>  </a:t>
                      </a:r>
                      <a:r>
                        <a:rPr lang="en-US" sz="1800" baseline="0" dirty="0" err="1" smtClean="0"/>
                        <a:t>Polyporus</a:t>
                      </a:r>
                      <a:r>
                        <a:rPr lang="en-US" sz="1800" baseline="0" dirty="0" smtClean="0"/>
                        <a:t> Mushroom.</a:t>
                      </a:r>
                      <a:endParaRPr lang="en-US" sz="1800" dirty="0"/>
                    </a:p>
                  </a:txBody>
                  <a:tcPr/>
                </a:tc>
              </a:tr>
              <a:tr h="87222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First Level</a:t>
                      </a:r>
                      <a:r>
                        <a:rPr lang="en-US" baseline="0" dirty="0" smtClean="0"/>
                        <a:t>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Jamaican</a:t>
                      </a:r>
                      <a:r>
                        <a:rPr lang="en-US" sz="1800" baseline="0" dirty="0" smtClean="0"/>
                        <a:t> Fruit Bat, </a:t>
                      </a:r>
                      <a:r>
                        <a:rPr lang="en-US" sz="1800" baseline="0" dirty="0" err="1" smtClean="0"/>
                        <a:t>Lamponius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Walkingstick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sz="1800" baseline="0" dirty="0" err="1" smtClean="0"/>
                        <a:t>Wheeleri</a:t>
                      </a:r>
                      <a:r>
                        <a:rPr lang="en-US" sz="1800" baseline="0" dirty="0" smtClean="0"/>
                        <a:t>, Fire Ant, Isopod and </a:t>
                      </a:r>
                      <a:r>
                        <a:rPr lang="en-US" sz="1800" baseline="0" dirty="0" err="1" smtClean="0"/>
                        <a:t>Caracolus</a:t>
                      </a:r>
                      <a:r>
                        <a:rPr lang="en-US" sz="1800" baseline="0" dirty="0" smtClean="0"/>
                        <a:t> Snail.</a:t>
                      </a:r>
                      <a:endParaRPr lang="en-US" sz="1800" dirty="0"/>
                    </a:p>
                  </a:txBody>
                  <a:tcPr/>
                </a:tc>
              </a:tr>
              <a:tr h="1242922">
                <a:tc>
                  <a:txBody>
                    <a:bodyPr/>
                    <a:lstStyle/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Second Level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Coqui</a:t>
                      </a:r>
                      <a:r>
                        <a:rPr lang="en-US" sz="1700" baseline="0" dirty="0" smtClean="0"/>
                        <a:t> Frog, Tarantulas, Puerto Rico Tanager, Twig Dwarf Anole, </a:t>
                      </a:r>
                      <a:r>
                        <a:rPr lang="en-US" sz="1700" baseline="0" dirty="0" err="1" smtClean="0"/>
                        <a:t>Scolopendra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800" baseline="0" dirty="0" err="1" smtClean="0"/>
                        <a:t>Centepide</a:t>
                      </a:r>
                      <a:r>
                        <a:rPr lang="en-US" sz="1700" baseline="0" dirty="0" smtClean="0"/>
                        <a:t>, Fire Ants, Puerto Rican Screech Owl, Red Tailed Hawk, </a:t>
                      </a:r>
                      <a:r>
                        <a:rPr lang="en-US" sz="1700" baseline="0" dirty="0" err="1" smtClean="0"/>
                        <a:t>Sphaerodactylus</a:t>
                      </a:r>
                      <a:r>
                        <a:rPr lang="en-US" sz="1700" baseline="0" dirty="0" smtClean="0"/>
                        <a:t> Gecko and Giant Crab Spider.</a:t>
                      </a:r>
                      <a:endParaRPr lang="en-US" sz="1700" dirty="0"/>
                    </a:p>
                  </a:txBody>
                  <a:tcPr/>
                </a:tc>
              </a:tr>
              <a:tr h="1017199">
                <a:tc>
                  <a:txBody>
                    <a:bodyPr/>
                    <a:lstStyle/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Third Level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Caracolous</a:t>
                      </a:r>
                      <a:r>
                        <a:rPr lang="en-US" sz="1700" baseline="0" dirty="0" smtClean="0"/>
                        <a:t> Snail, Giant Crab Spider, Puerto Rican Screech Owl, Fire Ant, Blue Tarantula, Red Tailed Hawk, </a:t>
                      </a:r>
                      <a:r>
                        <a:rPr lang="en-US" sz="1700" baseline="0" dirty="0" err="1" smtClean="0"/>
                        <a:t>Coqui</a:t>
                      </a:r>
                      <a:r>
                        <a:rPr lang="en-US" sz="1700" baseline="0" dirty="0" smtClean="0"/>
                        <a:t> Frog, Twig Dwarf Anole and </a:t>
                      </a:r>
                      <a:r>
                        <a:rPr lang="en-US" sz="1700" baseline="0" dirty="0" err="1" smtClean="0"/>
                        <a:t>Scolopendra</a:t>
                      </a:r>
                      <a:r>
                        <a:rPr lang="en-US" sz="1700" baseline="0" dirty="0" smtClean="0"/>
                        <a:t> Centipede.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8744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24744" cy="801136"/>
          </a:xfrm>
        </p:spPr>
        <p:txBody>
          <a:bodyPr/>
          <a:lstStyle/>
          <a:p>
            <a:pPr algn="ctr"/>
            <a:r>
              <a:rPr lang="en-US" dirty="0" smtClean="0"/>
              <a:t>Food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927767"/>
              </p:ext>
            </p:extLst>
          </p:nvPr>
        </p:nvGraphicFramePr>
        <p:xfrm>
          <a:off x="762000" y="1447800"/>
          <a:ext cx="7772400" cy="489086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828800"/>
                <a:gridCol w="5943600"/>
              </a:tblGrid>
              <a:tr h="827946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Level Of Consumers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Organisms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900332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Fourth</a:t>
                      </a:r>
                      <a:r>
                        <a:rPr lang="en-US" baseline="0" dirty="0" smtClean="0"/>
                        <a:t> Level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 Tailed Hawk, </a:t>
                      </a:r>
                      <a:r>
                        <a:rPr lang="en-US" dirty="0" err="1" smtClean="0"/>
                        <a:t>Coqui</a:t>
                      </a:r>
                      <a:r>
                        <a:rPr lang="en-US" dirty="0" smtClean="0"/>
                        <a:t> Frog, Puerto Rican Screech</a:t>
                      </a:r>
                      <a:r>
                        <a:rPr lang="en-US" baseline="0" dirty="0" smtClean="0"/>
                        <a:t> Owl, Giant Crab Spider, Puerto Rican Tanager and Twig Dwarf Anole.</a:t>
                      </a:r>
                      <a:endParaRPr lang="en-US" dirty="0"/>
                    </a:p>
                  </a:txBody>
                  <a:tcPr/>
                </a:tc>
              </a:tr>
              <a:tr h="73823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Fifth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Giant</a:t>
                      </a:r>
                      <a:r>
                        <a:rPr lang="en-US" baseline="0" dirty="0" smtClean="0"/>
                        <a:t> Crab Spider, </a:t>
                      </a:r>
                      <a:r>
                        <a:rPr lang="en-US" baseline="0" dirty="0" err="1" smtClean="0"/>
                        <a:t>Scolopendra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Centepide</a:t>
                      </a:r>
                      <a:r>
                        <a:rPr lang="en-US" baseline="0" dirty="0" smtClean="0"/>
                        <a:t>, </a:t>
                      </a:r>
                    </a:p>
                    <a:p>
                      <a:r>
                        <a:rPr lang="en-US" baseline="0" dirty="0" smtClean="0"/>
                        <a:t>Puerto Rican Screech Owl and Red Tailed Hawk.</a:t>
                      </a:r>
                      <a:endParaRPr lang="en-US" dirty="0"/>
                    </a:p>
                  </a:txBody>
                  <a:tcPr/>
                </a:tc>
              </a:tr>
              <a:tr h="75027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Sixth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 Tailed Hawk, Puerto Rican Screech Owl, </a:t>
                      </a:r>
                      <a:r>
                        <a:rPr lang="en-US" dirty="0" err="1" smtClean="0"/>
                        <a:t>Sphaerodactylus</a:t>
                      </a:r>
                      <a:r>
                        <a:rPr lang="en-US" dirty="0" smtClean="0"/>
                        <a:t> Gecko,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Coqui</a:t>
                      </a:r>
                      <a:r>
                        <a:rPr lang="en-US" baseline="0" dirty="0" smtClean="0"/>
                        <a:t> Frog and Fire Ant</a:t>
                      </a:r>
                      <a:endParaRPr lang="en-US" dirty="0"/>
                    </a:p>
                  </a:txBody>
                  <a:tcPr/>
                </a:tc>
              </a:tr>
              <a:tr h="83970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Seventh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 Tailed Hawk</a:t>
                      </a:r>
                      <a:endParaRPr lang="en-US" dirty="0"/>
                    </a:p>
                  </a:txBody>
                  <a:tcPr/>
                </a:tc>
              </a:tr>
              <a:tr h="82030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Decomposer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Bacteria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136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900" y="0"/>
            <a:ext cx="3900544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Food Web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848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31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024744" cy="722864"/>
          </a:xfrm>
        </p:spPr>
        <p:txBody>
          <a:bodyPr/>
          <a:lstStyle/>
          <a:p>
            <a:pPr algn="ctr"/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Habitat loss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Covers only 6% of Earth’s surface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9,000 acres cleared every hour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Main organisms are </a:t>
            </a:r>
            <a:r>
              <a:rPr lang="en-US" dirty="0" smtClean="0"/>
              <a:t>hurt</a:t>
            </a:r>
          </a:p>
          <a:p>
            <a:endParaRPr lang="en-US" dirty="0"/>
          </a:p>
          <a:p>
            <a:r>
              <a:rPr lang="en-US" dirty="0" err="1"/>
              <a:t>Coqui</a:t>
            </a:r>
            <a:r>
              <a:rPr lang="en-US" dirty="0"/>
              <a:t> </a:t>
            </a:r>
            <a:r>
              <a:rPr lang="en-US" dirty="0" smtClean="0"/>
              <a:t>Frogs </a:t>
            </a:r>
            <a:r>
              <a:rPr lang="en-US" dirty="0"/>
              <a:t>rapidly </a:t>
            </a:r>
            <a:r>
              <a:rPr lang="en-US" dirty="0" err="1" smtClean="0"/>
              <a:t>dercreased</a:t>
            </a:r>
            <a:r>
              <a:rPr lang="en-US" dirty="0" smtClean="0"/>
              <a:t> </a:t>
            </a:r>
            <a:r>
              <a:rPr lang="en-US" dirty="0"/>
              <a:t>since </a:t>
            </a:r>
            <a:r>
              <a:rPr lang="en-US" dirty="0" smtClean="0"/>
              <a:t>the 1500’s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1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Cited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www.fossweb/nyc.com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www.google.com</a:t>
            </a:r>
            <a:r>
              <a:rPr lang="en-US" dirty="0" smtClean="0"/>
              <a:t> to find pictures</a:t>
            </a:r>
          </a:p>
          <a:p>
            <a:r>
              <a:rPr lang="en-US" dirty="0" smtClean="0">
                <a:hlinkClick r:id="rId4"/>
              </a:rPr>
              <a:t>www.elyunque.com</a:t>
            </a:r>
            <a:endParaRPr lang="en-US" dirty="0" smtClean="0"/>
          </a:p>
          <a:p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7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433" y="12700"/>
            <a:ext cx="3600167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Welcome to El </a:t>
            </a:r>
            <a:r>
              <a:rPr lang="en-US" sz="2400" b="1" dirty="0" err="1" smtClean="0">
                <a:solidFill>
                  <a:schemeClr val="bg1"/>
                </a:solidFill>
              </a:rPr>
              <a:t>Yunque</a:t>
            </a:r>
            <a:r>
              <a:rPr lang="en-US" sz="2400" b="1" dirty="0" smtClean="0">
                <a:solidFill>
                  <a:schemeClr val="bg1"/>
                </a:solidFill>
              </a:rPr>
              <a:t>!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http://www.worldatlas.com/webimage/countrys/namerica/caribb/prnewz.gif"/>
          <p:cNvPicPr>
            <a:picLocks noGrp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838200"/>
            <a:ext cx="3276600" cy="254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uerto rico caribbean locator map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254" y="3733800"/>
            <a:ext cx="3288146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0800000" flipV="1">
            <a:off x="4470398" y="838200"/>
            <a:ext cx="3783445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sz="2400" dirty="0" smtClean="0"/>
              <a:t>El </a:t>
            </a:r>
            <a:r>
              <a:rPr lang="en-US" sz="2400" dirty="0" err="1" smtClean="0"/>
              <a:t>Yunque</a:t>
            </a:r>
            <a:r>
              <a:rPr lang="en-US" sz="2400" dirty="0" smtClean="0"/>
              <a:t> is a rainforest located  in Puerto Rico.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en-US" sz="2400" dirty="0" smtClean="0"/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400" dirty="0" smtClean="0"/>
              <a:t>  </a:t>
            </a:r>
            <a:r>
              <a:rPr lang="en-US" sz="2400" dirty="0" smtClean="0">
                <a:solidFill>
                  <a:prstClr val="black"/>
                </a:solidFill>
              </a:rPr>
              <a:t>It  </a:t>
            </a:r>
            <a:r>
              <a:rPr lang="en-US" sz="2400" dirty="0">
                <a:solidFill>
                  <a:prstClr val="black"/>
                </a:solidFill>
              </a:rPr>
              <a:t>was named after the cloud-</a:t>
            </a:r>
            <a:r>
              <a:rPr lang="en-US" sz="2400" dirty="0" err="1">
                <a:solidFill>
                  <a:prstClr val="black"/>
                </a:solidFill>
              </a:rPr>
              <a:t>shrudded</a:t>
            </a:r>
            <a:r>
              <a:rPr lang="en-US" sz="2400" dirty="0">
                <a:solidFill>
                  <a:prstClr val="black"/>
                </a:solidFill>
              </a:rPr>
              <a:t> mountain </a:t>
            </a:r>
            <a:r>
              <a:rPr lang="en-US" sz="2400" dirty="0" smtClean="0">
                <a:solidFill>
                  <a:prstClr val="black"/>
                </a:solidFill>
              </a:rPr>
              <a:t>tops. </a:t>
            </a:r>
          </a:p>
          <a:p>
            <a:pPr marL="457200" lvl="0" indent="-457200">
              <a:buFont typeface="Wingdings" pitchFamily="2" charset="2"/>
              <a:buChar char="Ø"/>
            </a:pPr>
            <a:endParaRPr lang="en-US" sz="2400" dirty="0" smtClean="0"/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400" dirty="0" smtClean="0"/>
              <a:t>There are so many species of animals that about 80% of them have not been scientifically observed. 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2552700" y="4764809"/>
            <a:ext cx="533400" cy="477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43200" y="1840341"/>
            <a:ext cx="533400" cy="3671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5400"/>
            <a:ext cx="29718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Biome Type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143001"/>
            <a:ext cx="6777317" cy="3733800"/>
          </a:xfrm>
        </p:spPr>
        <p:txBody>
          <a:bodyPr/>
          <a:lstStyle/>
          <a:p>
            <a:r>
              <a:rPr lang="en-US" dirty="0" smtClean="0"/>
              <a:t>El Yunque is a tropical rainforest.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All rainforests are around the equator (0 degrees).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Temperature is high, has only 2 seasons – wet season and dry season.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5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Abiotic Factors – Rainfall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Average rainfall is 200 in. per year.</a:t>
            </a:r>
          </a:p>
          <a:p>
            <a:endParaRPr lang="en-US" dirty="0"/>
          </a:p>
          <a:p>
            <a:r>
              <a:rPr lang="en-US" dirty="0" smtClean="0"/>
              <a:t>It rains year-round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Results in year-round growing season.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Approximately 28,000 acres of diverse vegetation is covered.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0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Abiotic Factors –Daylight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Hours of daylight each day throughout the year is 11-13.25</a:t>
            </a:r>
          </a:p>
          <a:p>
            <a:endParaRPr lang="en-US" dirty="0"/>
          </a:p>
          <a:p>
            <a:r>
              <a:rPr lang="en-US" dirty="0" smtClean="0"/>
              <a:t>Temperature and daylight length remain fairly constant throughout the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665271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Daylight </a:t>
            </a:r>
            <a:r>
              <a:rPr lang="en-US" dirty="0"/>
              <a:t>H</a:t>
            </a:r>
            <a:r>
              <a:rPr lang="en-US" dirty="0" smtClean="0"/>
              <a:t>our Chart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557629"/>
              </p:ext>
            </p:extLst>
          </p:nvPr>
        </p:nvGraphicFramePr>
        <p:xfrm>
          <a:off x="990600" y="1528546"/>
          <a:ext cx="7315200" cy="488214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423970"/>
                <a:gridCol w="5891230"/>
              </a:tblGrid>
              <a:tr h="4526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Daylight</a:t>
                      </a:r>
                      <a:r>
                        <a:rPr lang="en-US" baseline="0" dirty="0" smtClean="0"/>
                        <a:t> hours</a:t>
                      </a:r>
                      <a:endParaRPr lang="en-US" dirty="0" smtClean="0"/>
                    </a:p>
                  </a:txBody>
                  <a:tcPr/>
                </a:tc>
              </a:tr>
              <a:tr h="4061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Jan</a:t>
                      </a:r>
                      <a:r>
                        <a:rPr lang="en-US" baseline="0" dirty="0" smtClean="0"/>
                        <a:t> 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91.482 hours</a:t>
                      </a:r>
                      <a:endParaRPr lang="en-US" dirty="0"/>
                    </a:p>
                  </a:txBody>
                  <a:tcPr/>
                </a:tc>
              </a:tr>
              <a:tr h="3523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Feb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91.935 hours</a:t>
                      </a:r>
                      <a:endParaRPr lang="en-US" dirty="0"/>
                    </a:p>
                  </a:txBody>
                  <a:tcPr/>
                </a:tc>
              </a:tr>
              <a:tr h="3523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March</a:t>
                      </a:r>
                      <a:r>
                        <a:rPr lang="en-US" baseline="0" dirty="0" smtClean="0"/>
                        <a:t> 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92.622 hours</a:t>
                      </a:r>
                      <a:endParaRPr lang="en-US" dirty="0"/>
                    </a:p>
                  </a:txBody>
                  <a:tcPr/>
                </a:tc>
              </a:tr>
              <a:tr h="3523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April</a:t>
                      </a:r>
                      <a:r>
                        <a:rPr lang="en-US" baseline="0" dirty="0" smtClean="0"/>
                        <a:t> 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93.438 hours</a:t>
                      </a:r>
                      <a:endParaRPr lang="en-US" dirty="0"/>
                    </a:p>
                  </a:txBody>
                  <a:tcPr/>
                </a:tc>
              </a:tr>
              <a:tr h="3523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 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94.100 hours</a:t>
                      </a:r>
                      <a:endParaRPr lang="en-US" dirty="0"/>
                    </a:p>
                  </a:txBody>
                  <a:tcPr/>
                </a:tc>
              </a:tr>
              <a:tr h="3523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 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94.476</a:t>
                      </a:r>
                      <a:r>
                        <a:rPr lang="en-US" baseline="0" dirty="0" smtClean="0"/>
                        <a:t> hours</a:t>
                      </a:r>
                      <a:endParaRPr lang="en-US" dirty="0"/>
                    </a:p>
                  </a:txBody>
                  <a:tcPr/>
                </a:tc>
              </a:tr>
              <a:tr h="3523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July</a:t>
                      </a:r>
                      <a:r>
                        <a:rPr lang="en-US" baseline="0" dirty="0" smtClean="0"/>
                        <a:t> 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94.450</a:t>
                      </a:r>
                      <a:r>
                        <a:rPr lang="en-US" baseline="0" dirty="0" smtClean="0"/>
                        <a:t> hours</a:t>
                      </a:r>
                      <a:endParaRPr lang="en-US" dirty="0"/>
                    </a:p>
                  </a:txBody>
                  <a:tcPr/>
                </a:tc>
              </a:tr>
              <a:tr h="3523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 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94.028 hours</a:t>
                      </a:r>
                      <a:endParaRPr lang="en-US" dirty="0"/>
                    </a:p>
                  </a:txBody>
                  <a:tcPr/>
                </a:tc>
              </a:tr>
              <a:tr h="3523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Sept 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93.312</a:t>
                      </a:r>
                      <a:r>
                        <a:rPr lang="en-US" baseline="0" dirty="0" smtClean="0"/>
                        <a:t> hours</a:t>
                      </a:r>
                      <a:endParaRPr lang="en-US" dirty="0"/>
                    </a:p>
                  </a:txBody>
                  <a:tcPr/>
                </a:tc>
              </a:tr>
              <a:tr h="3523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Oct 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92.519</a:t>
                      </a:r>
                      <a:r>
                        <a:rPr lang="en-US" baseline="0" dirty="0" smtClean="0"/>
                        <a:t> hours</a:t>
                      </a:r>
                      <a:endParaRPr lang="en-US" dirty="0"/>
                    </a:p>
                  </a:txBody>
                  <a:tcPr/>
                </a:tc>
              </a:tr>
              <a:tr h="3523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Nov 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91.817 hours</a:t>
                      </a:r>
                      <a:endParaRPr lang="en-US" dirty="0"/>
                    </a:p>
                  </a:txBody>
                  <a:tcPr/>
                </a:tc>
              </a:tr>
              <a:tr h="3523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 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91.444 hours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42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sz="3500" dirty="0" smtClean="0"/>
              <a:t>Abiotic Factors- Effect on Ecosystem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905000"/>
            <a:ext cx="3419856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Animals and plants are </a:t>
            </a:r>
            <a:r>
              <a:rPr lang="en-US" dirty="0"/>
              <a:t>a</a:t>
            </a:r>
            <a:r>
              <a:rPr lang="en-US" dirty="0" smtClean="0"/>
              <a:t>ffected by the factors</a:t>
            </a:r>
          </a:p>
          <a:p>
            <a:pPr marL="68580" indent="0">
              <a:buSzPct val="25000"/>
              <a:buNone/>
            </a:pPr>
            <a:endParaRPr lang="en-US" dirty="0" smtClean="0"/>
          </a:p>
          <a:p>
            <a:r>
              <a:rPr lang="en-US" dirty="0" smtClean="0"/>
              <a:t>The wind contributes to the rainfall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Essential for plants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High humidity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Difficult for animals to deal with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905000"/>
            <a:ext cx="3419856" cy="390143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82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Biotic Factors –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98" y="1844404"/>
            <a:ext cx="3810000" cy="4480195"/>
          </a:xfrm>
        </p:spPr>
        <p:txBody>
          <a:bodyPr/>
          <a:lstStyle/>
          <a:p>
            <a:r>
              <a:rPr lang="en-US" dirty="0" smtClean="0"/>
              <a:t>There are:</a:t>
            </a:r>
          </a:p>
          <a:p>
            <a:pPr lvl="1">
              <a:buSzPct val="75000"/>
              <a:buFont typeface="Courier New" pitchFamily="49" charset="0"/>
              <a:buChar char="o"/>
            </a:pPr>
            <a:r>
              <a:rPr lang="en-US" dirty="0" smtClean="0"/>
              <a:t>200 species of birds</a:t>
            </a:r>
          </a:p>
          <a:p>
            <a:pPr lvl="1">
              <a:buSzPct val="75000"/>
              <a:buFont typeface="Courier New" pitchFamily="49" charset="0"/>
              <a:buChar char="o"/>
            </a:pPr>
            <a:r>
              <a:rPr lang="en-US" dirty="0" smtClean="0"/>
              <a:t>22 kinds of mammals</a:t>
            </a:r>
          </a:p>
          <a:p>
            <a:pPr marL="0" indent="0">
              <a:buSzPct val="75000"/>
              <a:buNone/>
            </a:pPr>
            <a:endParaRPr lang="en-US" dirty="0"/>
          </a:p>
        </p:txBody>
      </p:sp>
      <p:sp>
        <p:nvSpPr>
          <p:cNvPr id="4" name="AutoShape 2" descr="data:image/jpeg;base64,/9j/4AAQSkZJRgABAQAAAQABAAD/2wCEAAkGBhQSERUUExQWFRUWGB0ZGBgYGRwZHhoYGhgaGhgaHBcYHCYfGCIjGx4eHy8gIycpLi0sGB4xNTAqNSYtLikBCQoKDgwOGg8PGiwkHyQsLCwpLywsLCwsLC0sKSwpLCwsLCksLCwsLCwsKSwsLCwpLCkpLCwpLCwpKSwsLCwsLP/AABEIAMIBAwMBIgACEQEDEQH/xAAcAAABBQEBAQAAAAAAAAAAAAAFAAMEBgcCAQj/xABEEAACAQIEBAQDBgUCAwYHAAABAhEDIQAEEjEFIkFRBhNhcQcygRQjQpGhsVJiwdHwM+EVcoIXJEOSovEIJTRTY7PC/8QAGQEAAwEBAQAAAAAAAAAAAAAAAQIDAAQF/8QAKREAAgICAgEEAgEFAQAAAAAAAAECEQMhEjFBEyJRYQQyoTNDcYHwI//aAAwDAQACEQMRAD8AxKmknHjmTiVm6YuySFm0kEgEnT7mB/k4iqpJgCScACF0xL4LwlszXp0VZVaowUM50qJ6kn9tzsJJw3Ty/wA2ohdMSDMm8GB1I3vGJJo03aq1I6FWWRXJLae2pRBM+3vjGZ7xDhgSu9JXUhSYYkKIAkSWiDFo72xFqZYBNWoTaV6gGYM7H/cfQzmlXN0TURdNaiuqsS3zpEBxIgEEBSNyXWJvFfOMn8mRzix+HaWWdDTcgVqlleovJTAvYiqtyJuQdgIvOAuVyD1A5UWprrYzELqVfrzMBHrjgMDANotYb7m/fePaMZq0E6zuX8t2QlSVJEqQymDEhhuPXDM4dy2Uao2lBJvb0G++HAhUw6nf62kGO/X8sZsUZDEwMFUqURTdGlj+BtiDy3HQ9QVt3kxGItOsU1eW1jImLlb99pG+Gsw5ZUGkcoIkbtLEifaY9sYwwHggj3wZyHHkFM0q1EVFksIOkhiImbxHpHrOOOAfZC2jNrVCk/6lJgGW3VGUhxPaDfrh7imeyhtl8qyATzVazOxnYkKFUR6T9cCUU+zNJgriFdHqE06flraF1Fogdze++CvAvEIp0a9CoT5dSm2kgcy1IOkK0WVpIdbAgnrh/wAE8MylfN06GZ8xRWBpq6sBorMSKZIjmXYRa57Ye8dfD6twtqa1SHFRZ1qDo1BmBQFgDIUKxB/i6xOCglZqVid9voP2w7Uy1pBkEf5/ntgpwvw4czl6lSlBfLgtUTq1O7F16SoBBXqBI64F/wDEHFI0p+71a4gfPGmQYkWsYsYEiwxmBjNKiSf642f/AOH2gtQZ+g4V6TLS1KwkNJqqZB6R0xjlCsV22O47/wCd8fRHgb4eNlVy+aymYb70I1dKq8r0mUMFVQJVlJsx7nGRl2WL/sr4bH/0ibzIZwR7ENI+hxY+HcOp0Ka0qKLTprsqCAPoPXEkYWCMR87mGRZVC57D9fU/ST6YqvEfFmSLqucpKrLceZTDlfVVZfMHW4SLG+OfGnjCrkzytQAtZ4ZiCYMJ51Mn6T/aj1/jFmih83JUKyMeSzgPeLA6w1+otjAs1bI+I8tWQtRrU6igSdDAkAfyjmH5dsYD4j42ztW++Zw9UsNRImGYAgNdCFYiBttaMc5z4hZSqGD8MWk3Q5eu1KDe8CnpBkzMTir5zjfmGS1Vr28wh/QDWQDYAD6dMSyJvolkTktBDL5zMOapVqjNomo6k6vL+QirB+8p3E6gSABsJGGjknALFXALBJC6l1E9GB7LtfY7FcTsrxCvTohaVMU1Cku+gIzroIcMW1BwQR+sAS2Fmc4iB6lSjSLio1JqgpaizBgxg1JpghQAGVJuP4jg0FRrsgUeGMysNcMWBFyASNUEza0mZgrM3XUVdp+EqhWdS7E8qu0Qrv8AMBpNlO5tpqdUgjRx9w+qmAjDrGogwJjUDpmNh/E/fEXiHGa1Uk1KrPNzJ76j+7Mf+o98GkGkSfsm4udM6lJEjQpJlVkiBO8RceuJnl0/K1rVHzKKgVQrARVJEsTq/wBJT7sp3wP4aTLEKzQBOnVqhpWJS6hgxXrMqCL4i18tpne0TtHMoIuO98GglloZVmEmvTBJaddfS06jMqKZi99/y2wsVtMyABafW+FjAB5OPUcgyLHuMPZLLB3Cs60wd2fVpHvoVj+mFn6SLUZab+YgNn06dXrpJMX9cMUGDh6iIBnqMMTh3SbD8sBgZJzFLQ7pTqa1krqFg6zYwehIBj0wf4Jn8jlaJqVaLZrNEsFpvy0UUrGpiDqqNc2ER+RxWcpVCurMupQwJWYkA3Ejvj3NVZY7gSYBvAmQMYxLp8XbRVpU1CJW0BlXUZ0OWQAsxO5+sDDXDgq1R5ia1kgqZHQjoQRBg79MSfCp/wC+UIAJ8wb7YsfiDMZMVDFHzKp1B2WoyANq9iGaxkgAEN3vicslS40K5UVfgtcJWRm+UHmgTylSDY+hwVXOZmkCtXzGo6YYMdlqLA0F50tp2jt2Fh6sNYZBpggjrBEHci9x1GC/21KrIa6BwgABA0k3AuBZo/hMWETgSn9Ceojyr4Pq6dVKpTqKROmYIBAImeW3odwcBeJ5A0ahRyCRExcEHaDHa30xoTIABLGLEbKsRY7BR0tPpgRx3w6cwwdGAqgcwe2sT8wa9wO+4Ejtjmx/k26n0BTthb4b+A8rmcuMzWDO2t10EwhCgQTEMd+42xbf+zzIqlUU6IR6iMq1CWqeWWUrqVXYgETY7+ow74B4b9nyS0xeGY6tg5aJIvcTYei4PNj1oRjKCZOWR8tGSH4SZyhm8roiqjujebS+WnpcFter5CoBImxiBJti2fHbxpSZDkFTXVV0dnIEU7EgKZnWQRNoAJHXF/4WzFlAOwAO+3qP69z74Z8WfCzJ8QqCrVFRKsAF6bRqA2DBgQY7xOJTjxZeL5IwbgniXL5XIVVpLW+2VSoLMR5SoCZ0hTN0JQg7+YemKeKJMkCw3+u2LPxGmMjmc9lmQlG10RqI1KFqh6Lg7EyiE9wxjAHLgwQNUtAgbNeYPU3iBGJhstvgHwfTzlZRVSutMANIAKVIfSylyBo1dAJPK3uPp7JBQgCiAvLAtEWiOkY+SvD3ietknmk3KTL0z8rx0YdD01C4/TH1FwLjQq0aTqpCuiOJIka1DAEb2mJ64a7Rk9hrCwsLGHKj4/8ACiZuiGj7yn8pmoPp93M/VW+m+MVzXgciTo57nTJBMb/eVEWwvIj64+lK9OQRAM7zit5nwbRLM4WCSW0rCgtaCdImLCetrmwwKBVnzvl/BlRi+oimqg81nlpjSoVpJ/SxvIjExeCJl9LSL9TMzJFhsdisjqB3GLt4y4YuWQ5YMNYpNoOxLaBztpsoeoKgCfz9FGAHGK9KtQopJL6SGBBgXZkAb+JSzkwAIZe0AcknVi3FaBvFqrPzMxIdlRifwidJN7tLGew+uBWaCpSp0mGptQeBaVdANwTqbVqW46DvGOfEPENbABgaYAMi2pmUE33H4RH8oO84C6gNMg95G+9z72P5DGbA2TKGSVXUlmUEidSSQpjUxGxAQ6rT7DfHeW4Tc7NAJaCNS6S3mDSfxaQSJ9IxP4dxfU7HSp66SLsSzalB3AK1HSOusdhEKqLF1BK7ydJvYP6mTpb2B98LYLPcvKkgtFSjZbCwDBlZSoJ5WOr/AJdV8Qq+XZTMCOqqZgTYGO0ab9Qfc+pmdLE80FSoixgiB3nlJXHi12IJlRa+wNzcfxET0MiB6YYIzXppqMAxNp3jpMDeMLBGhnaaqA2XVzuWLuszf5VMCNrdsLGCQON5BaVepSp1PMVG06wIBI+aLmRqkT1jEj/gEZYVnqKmqdCmZMAnoOo29x3GNjqfDLItmGrsrks2s09X3eomTyhZg35Zi8bYz74r57zeItTUKq0USmAoAE6QzGBaZMf9I7YecGkmKpp9FIp0pMYRHScWrJ+ES9NX1BdQk225SV2MmSALD8U36gOK8HqZdgKixqEqZBDCY1AjpbriUZxk6THTsj1MvpAMyPTvj2vm9QUaVGlYlRBa5Mte5vE9gMHTkaLZFarakcPomdWvYsApgCASfSLkyIFU+Ha1ZkdDp1HSxCvpAmQDZvZSTY+mGTswS8D1VXNqWIHKQs9WMAAHoTcfp1wbpeCdVSWqwhMzpvuZBmwgXm/tgDwTgSVcxRpnMUh5jRIZhBiVBLKANRhQRME43HiPhnVk6tFT94dbggb1GRlgA7CDpjvffEZYpylcH4JZDEM04YlkAVBCKOwA5QT1JA1E9b+2D3B8tTLvRdKfmoWAYcwbSYaOk2mQLie2BfAssaldKWmfOIpFf+Y7+hU83/SfXFt8S+HTQ4j5oIKO3mqLyQRzi3809txieSPsbJWcJmCjaWImIB3+ltx+Z/qV4TxNaTr5wpNSYwdShgsn5wWHLB37j1Aw7wjKU8wxov8AK6llI+ZXUCGUkH8Mgg7wJuAcPHwNWBhalODbVzC3qgBuOwP1xz4cM3WSCAXM44bEXM8XpUtau0tTpeZomHZdhpLWYlrHeNyMRPDXjbLuGOY0UnpsDuSGRjpkah+EwetiTETHuPLGLrybjbLr4by8KxIiSIPcAftJwaGBHFvEFLLZbzyQ6wAgUjnYzpVSJF/ToDjPuGfFeu+cQVVRKDNpKhTKg21ajBJ1WNu9p25p5FyOpVFJGjcT8N5eudVWjTZwCA5RS6yCJDESIBtj5W454Yr5PMGhUpuHDaVIU/eXhWQxzT0jvj6n494hpZSkXqETsqSAzmQIUHf32G+BGV8f5ao1FdLzUaLgcjGyyZIMmLrO82wrlHps0quiJQ8C0KlChXzGWpHNCihqs6Ak1Ai6iwHKzBp3BwTyWSdqqMUIQTvYzEA+kHY72xYgwwpGKcq0Fxs9GPcLCwBjisTpMb4ay+ojmj6YkHHOobWxjFA+JHhGvmNNWkFcU1MoB94xLTYwdQ/ltHMbzjK+P8JrZamy1abUy5AvexAqaQ1x0EgXFwcblxvxzlaFFqi1ErFW0aKbqx16SdJg8u25/XGCeKPFdbPO1SsZ02QKAFRSZgAXPuZJgE/KMc04xUrXZzZYxTvyU/NK03n0/sMRxibnKTE7giN526nDNDKlryAB1Nv6dsUT1sMXom8CqkOQBupJPoL3/b6g4MPkaj1CqLzGxUBnJmV2NzYQY2BkdhE4VV0UzqCqJ/hPMDb8JBO533tg/wCGs1SXMmo8aHVpYPVphHMgOCASIO4KuIba9pumxXtlV4rwxqbkPZ0Yq6sdLTZhyEBxYm5BvYYjtRH4gVInfcm0iI3G/TE/iVIkFtIAm++4JF7AT6ra/wBMMfZGNIVCQFZtO+p2KxLBfTVEmBzECelU7KJ2QKbJFzB/5m/opx7hz7JTFnJ1deZB+hnCw1D0fRa51C7UwwLJBYdp9RbqJHTUJiRio8f+GNLNZpsz5rKXgskSrOBBOoGVBAEgAnfvYOniL7K2qeZzpJI1FQTqBIJB5tG9+uLhT8UKVZ1AZb+WVmGIjVqm6wf0B98LH8uE4/8AoqOWPJbRW+O8MqZRVZnVgzAHQphZDESDuOUiIjGeeMRUq12r1GU6tIEQsBVVQqp2AA2sPTGt8fq/a8v5VNWNaFcADl1KCWXWWESpYDpMYx7jtCp57K4K6OXSbaY6R0MyYxOMYxneN+0bG2pWDvNZ10QxA+WOkmTYC/b/ANsNtUUJp08+qdU9I+WP1+mDPD88KMISAjHU1ryolNthIA32JwP43lClTaFYSvtt2EbT9cVT3RdSsgqcb78NeKVa/D6bVSWZWZAxklkTTpJJ3idM/wAo64xjwzRY1GKnTCMCfR+Q26yCR9cW/geUYVqYoyH1AKRYre/0AkkbRM43r8Jpdkss1+pqtHhNBKrVVpU1qtu4UBj0N+k9Yies454pwtMwoDyCplWESvQ77gi0YmE4Zz2fp0aeupIE6REksxkwBHbHZOMeLUuvJHsE8B8M/Z6juXDgjktBUH5ybkXjYdziHxjxqaTNTSmpdSQxYlltNljSxm1zEGRB3xYMjxzKNTas1dVprJJ7EboUPNq/l3PScZdx7P0Wr6qQqhKjkDzL3JN9SAn10m4jc448svTio4QtOhcaz/m5lqyNqkmok2I1W0WurKOSVmwDbbAeI8SgA0yNJMzYmVYwCfaD03OHeI51V1Lq5o63EneQLA/27Yr/AJnttb398c0Y8nbDTLRlOMs6CmGYgcwSSVUkkPANgdjI9es4fy+fVHUjy30nWUYKQdA16SRzGYA0yCfpip5fNlCSCZIgHtcXjrtth7K5glkUXh5UWEElZNhf5R16YbjTsZFszfEnrVWrVW11Ga5IibAC4EAAADSO9pvj1+N+VSDKGDLEHYghhBtdbxHa3qMA6vGkWQASVEA9zP5j3jEHM53XzXBiCNwQL7/3xLg5NOQrUnsPZ3xpXzECtWrVBYQzQo2uQsA7Az7nfGi+E/G0Vw9fMu6NyQHDr5lgSQTYDcaF/F2F8RFTB7wrl6lWoKdJBUZjBWNQCwRJAknfeIFriRFeLu0NFyTPqpTj3AXwhlsxTydFM0+qsE5za15CyLMVELq66Z64MzjqOsYzWbVFlmVR/MQB+uPnXiXHatSq9Z2+8cbyVIDWKgiCFCnTAPf1k38QeLVK2drBrLSY01B2ULafTUeafUDoMU/ND8QII3MEH1JMH88cOXJylS8HFly26Xgi0MzpJg8pEEggRf8ASD7YjGuoUAmFJJMXmw/oSPqcQuIVpIgg9/8APbEalTZjYEx2/wAt74rGKathjFdsKrwrzYNNtKFgIYExcCZUXjfvE4T5Ly6h0tC6piDMfMAN+hjbBnJ5ZlFNQi6RZyTB2BaO8k77W6YazdDmY6iAf4TF+boN/wDfCepujc/AOzOZk/NU9pn6dAfy9OmH8zwetTVdbaQ6CotgVenLc0qSpgr7iw3MYfy2WUG3p1mxvYEyCSIn+Y98SK9WowpoxlaQYKOih2Lv+bmfoB0wfUUexeSS2V/MUxCrqPWTNp9AAI/MkxOGAekm8i59oJB7WP0xoXDOKU6uXrZMnyKLwwdUevUOledBAACsQ1osXbucUGtSKyrgoy2YMCCGHQgiR13xVdWi3StE8Z6p/wCHSpaOgNOmxA7FmXUY2k3thYZXzOgf/pmPX9cLB5M3JhhqaCAZY0ywSW2LbfNJaNwbRAOD1HJfasvrVvKKU3q02B0hWWFI5Vg8x0m6wWBjvVq+Y0l/L5nEk2soG5YzAjpc3/W7+DfFKmnRo/dpRSjpLOeYuJBvOiC5axExiOOCk/cye/JReHZiqGaalZXWd2cab3vqsdXft+S4spdzWrVGLGNRJGpuUKP0AG2Ld4s4dTo1ZCqyVRqpgdOjKG6gbi5gFRbGe8b4gatTV5dKlFgtNdIt1O5J9ThlF82gRuTIIEnuTg7lWSoopvcgWIJB2kXvYi9+2BFIFV1bagRMT6EelsOZPLnWH6Db1i39sPNWik+rsM8MOXosQWqHU2k6QJiRaWIUd5v7Y03whxXKEBaSmnVNj5l2e82qDlb/AJeXYcuMip5DXWCr+KJN4F7kx7YvmSp0MrUpVK9Y1qmrWKdFgyUwNmdzGpg2yCLr6Y0Hxkmq+7Ee6o0arm0pANUdVWd2IAJsLTv/AO2Kz404zQqpR+z1AzAsXUBuXVpCtDqOxETu2APHuPDMEuVKooCgHtqibWBlhMfyi8SQNetqDuGOtQbRBmDc9CO49sDPn53FdAVJHdaBqBHzQAfqTYnaCdvQWG5B50kSxLahaJAlTIn84/XDNbidTYuSItYDf6ftbDPEMwzIkxBk/UGD7WjbCRhTGUaZHLTAF/bHLtJ/pjkVO4B9/wB/phxaS6fmuYgQep72Aj+oibxah6OZjEnh+cFPmglu4IED0kWOHqNBWp/JU1C7OCCull5QVC8twTJNx0645yfD3cgqkrqCk9LnqenvhX9gYzR0Mx1SsneJAE+4j9cG6VBVBCXYqRME7esexjDOe4XRSo4AqQt7kRG/8M+kk74iUuLFTcCL2jf67x09iSL4SXuWgPYz5MVNBhII3NrRuwG03+ovi/eFuF5XLIc9ms1pUTRFKhrWoxKwwYowYAoCdxuGJsAaBm8yC+pTJtzdSRF7ev8AgwlzbMwLNJtcybdj1+nriibQybR9O/D3xOueygqBPL0Maeg1PMYBQNOpiASSpG/5nFnJxgfhPxyeHZRKNKhTLMBVqv5mvVqUkLpUiH06BpkadSgzqkXTwl8SMxn80tIUKaUghqVKkseUSvLqgGXKiZNg1u1LLp/JC+L/AA7zKtDTSLjQ5bTTY7FdOp0F4Gqx2meojM+I5IqrUYCNAEbaTIbSw6GBfqJv1jXPFvxRGXdVypoVonzSzPAiICso0m03Bb6b4zrxFx+jm3fMCgaFbVzAN5iVAdIDMxI0sACJQEGbxjmyRV8k9nLlinbT2Z9Xy5RiG3t+oB/rvgtwOh5Y81wNDhhTM7urLqEAzaQTMWIPaR+bfUzXLEmxNye89+35Y9rVCygWhAZjYlnuTO19IsIMA4r+yHW1svfE8rpVjTqU+WZ1mJUrAMWZWBP+mBvO5IDVbOcQdRaqjmCGZVYA3EQHUGd/wjridlKDZmmWeopYmSQom+qwbuIkrF59BgFnsjWW7CR6ev7dcQxxSdC0n0eZUXDD8JBtY97flglmMyzbsFFxbp2v033/ADxE4YrlZFMEEwCXC7b/AOevrjvPZWo4JKhQskKTJI33AAmPbDOr2K18ni596BPluykqQWViJV1uJB7GPpiLUYEDUTA6yJAN8RBWIBHKQRFwDA9Cdj6jEqhnaijlqMAfmCHTHTYADbFEqKJV5Hz5fU1AesExPUj33wsEspxxAig0qjEC7faayye+kGBPYYWGoPt+Sv5PLu8hLkzIDAEgQTvYif1GLj4Z8G5x9DgKiJPLr/1DJ1DSCbmY1GBYdsMeCPCVPNrULVKlKohEBVBBRgRqh7HnBGJ9ak2QV6FWuxQMNCISBBSdWnVJDTtcCG36mSSjbVoE3qkEquRqBBQqqypOoI6iA0EFlbpYmYMX74rXikPlyERFRKovCqxJIh5ZwWm4IvYMIvOHKviNEkU01f8ApUxsdpP6e+JNfi2X0A5oFtSwKc6jBJYvAICktJB1CFCgTeeGHJS5Na+O2JjK1nKlM5ZVBiqjmVI7iCQw5bFesbntJiZR20tpUmOYwNhIEmNr2n1GO85RRnVaCtFhzRqLMTAJBiYgdNtpx5kcvU1fd6gwm4kadzDEwBtP0/LrRWvA39rcXDEGCLHad47fTEjhiVC4FKdVp7d+bpHv64N5rM0QPNanIqRpQiSgKiU1ySQLwzybbC8P5fSaYZGCqw+VUid5v0I2t2xOU6XQjdIl8RyhWiKjQtJ2YBtQ5yhjSFnUQGF2AK6liZnFezHFACSjMGJHqPSx+g/PBDNUlq/6hMgadRAlQNoMAQOgsOgjbEfhPhZqzFRVy6tIBWpVWnY7lQxltIuQPpNwExxj0hEk+gfUNNaclpc3CRYbidXoYOm4Mb9MDDVkQdt/z3xJemoYiQRO4BuNpiZvvG+PBlS6FwLLYnYTci5O/pvjoKojeX16f51wSylKmSvmyiEadVMBr7yysZB9osLBupjg3AlfKzVYQah06HXVZYY6LkrsJKxIN+5TOcEpOlwA2kKKknZRpUlGMlotaTex6BHljF8Wbkujn/gVFaL6KoSYLF2EOpKEEgAAATqEfx9Riv110ck2Un2ubmO8R0nYYJcTzR0eQkGmsaBq2g8pGkQ0iVkm8nYziLw5FdFGoLLE3EA1CeUE72EX6l1EWnCLq2TmrRefDvAxn8sy06TGuzBar1G0pTo6SVRSDDFjzGVJ1aiBAGKHxnw2KWtlcPTUwGPKWIJAKjaCBIvMY3fwFw+lkslqdTRcLqzDVFZACpb+Pl03MaYBmdzjPvGHgfLVD5+Xz1LQ8/dVAxKiR8opqXWNuZQR1N8Vcapoq46Rlus9dv7bf0w41IgBujTB32Ake8EW3vj3P0grMqtIVmAbYmIEkSSPqcco8LEAmN4/z/BhgNfIXyOfIemKtUhVUAhtTKFBELppsCREbGZAuN8WLKcXy60qvkec2Yqfds8aUNNoBUUwZclRpAYGATF74pmSz7I4KuVPeT9djPY/QYudHwHXzCVXyVSlmKSLZ1YB6hN2ApEB0Zr2axCxqaBjVYe1oGZksrlGMMpII0kwR05RpMEHYx6nHFV2CEwfePWO8g+tsNrmoSWNgB69DsO+9sSNZ2axE27G8idm9+2ONr6OTS8AtqdGSXlOtiSReJ2+sXw3kqH3yr5XnF4UKpPMbAFNLSTY2PfocO8VyLMAyjYQ2wNjC262sP8AfHvFeCVMo6ajoqjSTTaQ6uADsRsTdTN+nTHRB6OiD0X/AMUfDqrw/L+fTrCoihVKlDKamElTcEaz1CwI6jFVof8AeaiUEcJUqVAiliQFLSLkXHMd/wCcjaIP8J49XzeW0sWZ6lSC1Ss4pqQwuC5MPEQ0wJ7HEbMeKKmRzFPydFSrTLhlBLKCLGQImVkg7ASbRAWk5aX+TcU3ZWqatRZ6VQFWDQ4YXUgxBB9f6EYdppUF11AbfxD/AMpkQfT8+g3biPhyjxPK0GzailWdQQaZAZWZNRQFp1wBcH+GbRim8V+G1LIZd6tXOLpnSA40DmgWgsSwhjCi/wC7Sxu7QHilejHuJt94Ra1rbTuTHuf6YjI0Xw9xDLKlRhTcVEBhWE3WTpkMAQYEn3wwUjD0O0F6PF1AAuPQCwwsCQw7ThYFCcEaH4ac0crUqLUlmZUp1lBOnSCXptTJkyCGXULhDsVxBy3DFrOzV38xzqZhqUMdNySd2sTvpIgAxYG0eKMo9bOjL1HWkCqI0gkr5izzMoMwzWVjGxtviu5jiSUkKMtRTRqSKwI1qRU0g+UTCdQygtJABgRK5E3qLG0wC8PVp01TSrHlCAM8E7k7uQATcxa0dbHwzhuTZ6hqZeq+gkDQ4RgwY6QpPzNpWdJAuTcCMB+DcVdswK9VQWqDSCCqhRIDEgnlUiRPUkxOws9DI5p6leKQC0Q5rrzOIFuay+ZUA5o1QwUHTsSjck9Gqmip8d4Gq1hTytJ6izqSs0kVUIlSA4CgRY7gkEbC8jh2WilVLBGq1ASwIEQBqA0gBQJuY2t2nFt4hxBswylmGpaYVdCqqhVkrBbXaG7jYi4jFNbhlVKeZqqHApsRT1XIUVOcgHpogHob9jC8+ek+qNd9A4ccfy9LKGBBAJn5YiPWOh3EdcScjnUWgsiJeIBN7DU8kwvbffEfhdbQ5pOQ6G6jcaiARA7mfzwUHDqJIDwi3BaCYidJIBJAneJgEkaogvLjdNCSaTpja01ZDUQF4EnlY+wMk6b4r9WZIO83xagKmXRqVN6iIT94geVY+oB0OARvcG142hrlKbMRVLK55iTZSsm5UiRewggXO0TgQkgRaugAyRFw1rxPL0Aw1OJObABIAAvfrcTsTf8AviIXxYqWjwrxWnTp1KdSCW/05Zl0tyy0ggHlBhZ3A7nFjp8pvBOxnlAOkk2IsJjYEmO0DAbwB4MOdrqqVAHQio0ydCqRBNiGJaBE/pOL5xrgAyuaSnXq6aVQAioFK6iFOumt2OtituYC62+UGOTE5NNCuF7KNxOo9Wr5Qo1CTIACN5msGOUkSIIMwNpHqJXw+4Yz58U6FQUWAerSfMUlfWoIClU/C0AmVc/K0YY4r4oyzVjWo5c02JOlC5srqB86kTJ1ysfjYTtNp4quXr1MtncnWNH7HRohrCUpo7oxKi7kakkCQVaJEzi8ElorGkOeL+LZpWbK5mrrECdDrpD6gwkUVRgLLCVQTE3O+KZxCowVRqAUnTe4Fo3mx5dtzG9sSeM8TGac5g6EaqxI0yNNQ72JYkgi5FjbEOs+mh9+S5uDsTeVgN1sJnHNOXKRCcrZWc7lmVoZdJ7AR6D9sMkR9MOz37GDEydo3Fv747B1LB02uGvJH8M9d/8A0jHQMNJT1EAbn9cGeB+Icxl6galWemZEw4WVnZp5SOvNYYF0qBaAona49Z3/AM6YPUvFGYo1FalURSpDgrSo/OBpJPJeRb1tgXTApbNe4l4RpcSyFLyqZybBzUQMiiZlSXWkYOr5gRtY7HGd8G8AZ2tUNM0HphZ1NVBRQQPlDEc0mACs7zYDGoeAfG4z9IB9AzAUs6pqjSG0hjIhCf4NR77YtuHlCMikoRnszTwL4DrpmhWzKCmtOSqnSxd4IBlS0BZ1Sbzp7Tim/Fzhwp5+q+p5qOCQen3KbHtzQBGytfbH0AuKT8YuCmtw1qitpOXYVTadSwUYAzazT6wRjKCSpBUaVIwzI5t6Py1QLmaQLQSeXpykEG4m/XDXGuKitmXrUk8nWZ0K3ysVh4I3DNqP/UcD6p7fp/vjxLHCiOWiwcJ8RVKVPyhzUyxqMrSZcroJHUctrG/fGz+FPEOT4jkUo5tKUq60/LdTpLQfLZSxJMqCSZ3DT64Jw92DQIiLg7fpibUzz0nDgwYIDACFtYaWsZvJM9IiBgRm+VMEJvlTZF4hwaqr1ZpsvltzjQVCFjAF5tNh3AwNJxYeLeL81Wo6K1QvTJlV1iEKmwCiYAmBtuRsIwKy9HWsgXA5pI/MCxn2nr2wzRRxd6G6aJF/Mn+WI/XHmPRm2XlIuLHl2PUG24NsLGo3Fmi0cw1bMGtUqUEd6mtmrMfLJDCV0rDMBtpWbQCRiP8AE3gajOUl+0irVzTK5dVVKaJUIRSApMaiCZ1GQk9bQMkAZQUqpqEEU/KC1LiSAabKGKj0YQLxgTw6uzs+YqMIVfK21DSylCqjoNMj6zviWN8VYkGkgzwvgmhVY0mKAEPqAMOsiorIJLr+KIkA9QQRpGfRxlEfJZk+RTbS9WXpMYUAF2A1VlA06XGo6TfV8y1Hwq/n5ciCGy9MmuTEELr52YyZkG0C5JJtIgtXSoVGvk5SFIcc7KvmFRo5SXmQszEiCADPk1egtpdElQRUcSlQAxNK6mSAWWwABm9lE3gHeTn82tIFqrAIDuQTc3jaDaQBBsMRKnEqVMDU4CvZCeUaZiQo+WZmNxsbjEHxXnVfKA2ZS6kMIO6tF+kW/O+5xxuPKa1psihnw/kMgaxzB+0NTU2Sl5YKuR18wzHUAet7YuGf8P8AD80ofKZlaDqBrTNMU19JDGwN45ZBttvjNvD2aSma9QcqJSkKebWxdFppIggkktI2Aa2IGb8xmLvqJ1AbGxIkAWgdgB/THeoO6e1/JSr0+jR+LeDzl6CVKtagyv8A6IQ+cXsCSGhQFH8UtEiNwMUriGVKlWUQIgWJDEyG1M3TsCZHe0nV/DvwyrPkaCV38p6ZchWXzPu6uhwCNQ0MsREkTOO/Gnwzy1LJGogdnplSzO5MoTpflWFWAQbD8OG4tS+huLTtdGHZkS1gAdoFvaLkmcNUMqXcII1EwATF/c8o+p64N8eDeaVNOF0DQAgE61ABnm3iN8AKtODiiZi1/D/xqnD61SqaZZmolEj5VYwQWAElZVRA9TvhrjHi+tnlVsy5NSnyhlCqCpMgEIBzaphtgPzNaQbTtsY/3th2goZiJ07lQRMkbLbv39Ma2a21RNoZLVJvAE2BMkRbtsdvQYM5awVS0gSPcMC0Db+H074DUOKlB5bSwDGbz6EDpvJ+pxIHHEGsBWjdZYiSDIkLtP8AsTiMlJuiTTs9y9Hy63lawiMRpdgYVWESwUEkD5bdsWDj/DUVnBh6QbUhpt/4bryMrd9OkkEdSCBiqDMGoVLambY9RpabD94tscF+K8QzOVqtSqUwrRJDLMz+ITfcfQzbGlGTprsLiwXxUhS1FSBTpsQbyXYWL3ALelhAjacNZvIvRqtTYQyxM2KyARqH4SARIOxkHbDjZtnfzCV1akMFRpOiw1L1iBI6gnFj8d5WlXqvnctWWqlVh5oClPKqlRbS4DFXKsVaJ5SDJxRdDdoB5TJkMTYEWjldfYkMQynf6/XFh8LcByuezHkOz5arpMBQKiO6TJBqXU6ZPl7GLERGDGQ+HrZzI5XM5Z6aVhT0OhYlX0MVUlgDoeBzKZG20YJ+Efh7maeapVqyJS8qoGJDqxbSCAF0E8p66ot+uqSl9ASfLrRePCnhChw9GWjqLPGt3Ms2kW2AAAk2A69cH5w0px0DixdDyHDPF8gK+Xq0SNQqU2WJ0zIMcw2vF+mO1bAXxvnqlLJvUotUV1KwU0nqRzagYU7EgTtGME+dq2Q8osSAIBtIYahI0g7MZHT/ANxdWhE3mNvUd8F+JcSNQyWAIAA5bAqCFm8nlk3Ec1u2A/2oG5Ux1j9LHEuLIOL8EnIASD1/wYmOAqtrkLE/2i+/bAylmULQTpFyDcxaQCP0kY5zVHVzBXIj5ogeh7DYjfee114bsVYm5WxzO5sVXBRYsoMMCWcgDUTAmWkxsJi2DfhvIaHWpmmFOlobQ73GplGkgIdZKsVJAvAIvcGqs2kiJBB36yOuCHEOI1Kp5iwG4S8XW0Rtye/W9zix0k7inEaS1nGXr1WpA2YEqCYGsgGCAWk3A3wsAfNAtH7/AN8LGMabwjxEyfcZJQ9ZlZq1cgKFprqcqjAAkEkS5PNKqIBBWUfhfVyrU0rHzqleVVKZdVsVkMwibmTsABN+grw1lm4dSo8QrITSqsFRQwBcB9cRBMfdGZj51ub4J/FHKU61U53K5pa6sV1olQM1FlXcBW5VOmZixBvBBxKULjSEaXGgzkfAnlnN02daNR6kUqnmMlJgHpmpRYTBVgUIsDqkX03onjHgNTK5x6DuC5AMKTBQiZMwIIEkG9jPfETO+JHr5VKFV6jstZqksS2sNRWmskzdPLgT0qn1wxk+LeVnqeYraq4WortJvUCMLcwMfKLN0gY3FCyUZdF3yPw6pVeEpnVzQSqQ3+sUWkOYqyAvsTEhiYPoDIz3iXm0ppswKmICsCvIYnlJGoRF/XcRiR4p8WVM7VJ0ilRBJp0KdqdPuQogFiZJaJM9owNzFfWFGkLpET3AFum8AXO57CAHrQzromcOWkkM7z/KBMHpuRJ/bBfIeLaeWcVUy9OrVX5HrcwQXgimpHMDeWY+wk4B0ciSYaKYAB5pG41Kes8p1SemCmX4Qqw0l42ESCPQLJ9ZBHpiVpS2TumX6n8ac6BJo5ZxHzfeJJAvuxFj+x+lw4F4kq8Uy+ZpFfstRQoLodYipqizaWUkKZjowIM4yHh3imhl2C1cnRzCgRHmVVjaI52UQBa1p3GNo8BeIMnmctGTQURTs1G2qmT1/mBMw3WOmwqnZSMr8mPeLeECiz05FVkbTrUEQQSSLiTBkGJudzEmnu35Hf8AP9MfR3iTgeUp5bMVTTpUWKOfO8oOys/KGEKWJ1MLDvjAM7TRZVGLJqmYKhgBAPNzA/ML7YkocOyTiouyHmWUyQFBNxBFh67AEAdBeSTfeKacfliY1MMZEHdiBygCAYHTeRH98RzTk8oJt2vbe35/liljWMC2PQPXHZTv9PqLYIU+Fln0IrzAgsInmv7WO3MZEb4xkiDRcqQ3UMCL9r9v8nE/iFdqgDMxJBO5J+bmJk9zfEdqMDYGDfv2gwTABET/ADetpSUBbsw632MGQDeO/tjGZDyxOoRMzbqZ9uvtjafhlQy6I6tTRKlUJIqOGZ7ElPKfYBrgAXn+W2a8CakrCaempBIMk2uDEm0Qfy3nFw4CaRroKwbQSsMjRDE8uq2oCYHKVI3vjn9RrIo0TUqkazQoqihUVVVbAKAoA9ALDDijHE4cTHcdA6KWOWGHEOOXOFCeBsVb4l5WtVyemgtRjqkqjlZEQAYu0sQIH1ti0DHQaB1+k/sN8Yx8o8W4c9Co9OqgRkbSVNyDIP4bbW+ncYHu3rtaPSSem9/1ONE8ccNWvWqVMvS0B6jaiW7kwxDbFiSSBtYdLUjjHCDQ0c06gdhFwY637dB+mEU4t0mBSXRHp0CyM66RBv35rAeoiReN9ycWCu7nJiQdOkqjkNDLTd2JWDY8xBDA/OdgcAMtmFABcAqCCQDzEqpAudhe4EftFhzfjGqtOmlFfs1NGbRzeYYl2CyVOpQKjKZmRUg2thxyrZgQR7A2nrfr6dsPOWfdTMyx2mRMnUe1564aMG3aQIG/rj2sTvqYmw67AQB9Ij2woB2pk72anHqRPr0wsRSf8/w4WMYm1s47BQWZlQHSCSQoJJIA/DeTbucO5bL/AHbVfORSvLo1EVG1WIVQLrG5JjpfbHlWkNMqfmLG5htIIEGDBvNt7E7Yd4XSUmS2kKZZiutQovddJmWgC4Em/cK+xNWPLTWKZOpV0SXXdSTE+04HZuuTAMGJggR9fT8hb2xMTPsoKioxVxcDa8kwvqbWxDrAGWjqNhpA3sALbD+wwEqAlQzRsQSJHb07T0xOzXE3qBECqqoSVWmoWGaJJPzMxgXYk2ER0j0aVxvB7CTG9hPbpPbEnJcNqMeRdRiYJA1DsASCxN+UAk274YJzlaDGWIb0NgNciJLGInfBDIcRelXVisMjHUv+j8u4JEaWgESADPc47rcVY5mo7Bk11HZ6ZLEqWaTJa8gnqPecX+h4F+3cPp5qmgeuhNOoo3q06RKIRMfeBQo35tIG+E80J5pFQTw++fqOcmTUqXZqFVgtZBaTreFrAHl1A6o0yoxo/wAIOB5vLCutek1FCVID0gC9m2fVNibggi9iMULJVKmVrI6K1KtScNoIKtYyVIcAwwkXixOPoVz6R/m2Gg73Q0Xe6KV8SlqeWhFQLTkgpcF3NwTAggKCYMddzEZdxTJq6sSCWAgRvbYaelzHe+N14pwqlmFVaqlgragAzLeCPwkTYm2Ib+FcsatKp5YBpCFVbLYypIHzFTJE/wARmYETnhlKfJMSWNt3ZjXhrw01XJZ2rDFqRpgrYAqTqq3iQ6qs7wJM4sXwz8AHzUzVZB5agtTVh85YQpiboFkmdyRvBxqbZNCrKUQq4IcaRDSIOoRzSLXw8qgCBYCwAtAGw/LFlCh1GjFPid4Bp5Ty6mWDCk7PqBghGhSo1RMEAgAk7QMV5qD5fyzWpeWuYQlGYcyKAoDhjJ0mJIgag5mQcfQ2ayyVFKVFV0O6soYHrcEQb4pHxX8MtmKCVqa63okgqFLE02IuAL8rcx7gntgtB+zFWusgHSAJI7gQsrtv1ubm5w/TXSArRIbYMDZhJuCY2/X3xevh94LXNiu1QN5IpimkyPvW0sxgEagsXGxLDa8QeP8Aw5r5KlUqko9MMgDKzaiS4AJQryyLG9ieuFpiU6CHgfwc2aqLWc0zRpOyuCT5hGgEJba7SGkEX3xqHCvD9KhTVFGvQWKtUCuy6jJAbSNI9Big/B3iIL5ilM6kSoBq1fLKt7HmX6Y04HDqhkdriFxXxBQyug5iqtIVGKqWmCQJMkCFAtcwLjDXiDixy2Vq11Q1DTXVpBibgST2E6jHQHGQeJPGi8ToqtWmKNekxakVJKOrAB6ZLXQmFINwSItOA5UFujb63EqdPRrdV8xgqSfmZtgO/wC1x3xI3x8/ZHxC1VMulRyoyyBdUWVEq61cXuQpAI//ABr3xM+InjmpnEpNS1UqGqopC1DzPyMNYWLhTYG25BPRFkttCqaZuVSsqxqIEkKJMSzfKo7k9BgF4y4tmMtTp1aGkgMdYYAgiOUHqATYkXuL9MYLm/EdasEALeZph3Hz1GFgSRcwgUdyZJJxY807LT8sVFT5WZCWKFgJMgWEGbgCJ9cSyZqVfIssnwPPV1SfUkSb3n6kje/9MDeIcHSrUDVCSFGlUW1upY9yeg6Rc4n0AdCMbEi3ZuzAmD6if4hjmpVCAsSqr1PMI9ws/r3x50W4y12c9tP7KVx7htOlVFNCfllgxHKbwuq3SDe4kDEbhfBXrlgkAKLkm07AfU7fnsDghn6VGpUik3KWAZyGMatMlZuFmbm+9tsHuHcOWj5oX5W0kA7giQbxfcH0M49GeX04V5+zqlPjH7Ko/DHVWZqTqBpGoyArSJO0sG2ttPXEGoIMDf8AX/fF/wCIlnpkRrJUJdoAUBYk/wAKgKIG8x3xUOKcLaiVDQdUlT1tAgiLXv8AXDY8qmaE+QM8w+v6YWOiR/l/1wsWoqXDPeHwZXLnUGYlKTHW6ixAlRBJXeASNBnTeQuc4bLMKbaysauXSIvJAG4W35++CdSo1dq5YODTosUAlCuh6dMagYBEEhhvIvtjrw3wmc5labPapVWm2nddRggFrGAwM7Anr1nuibAgphFOoEyIQzADBlYsY+bl5Y/nB6Y4XLkoTpsDJMHlmwHb12xp/wAVfA6ZSrlXy1MrSeUILalFUXUlakrzCesGDtaaZkMjUbLkhajyPMYKCzaNaqG2NpO5n5p9MaWjS1SBTZI02AcNpiRp6gMQWBKmOYdR0we8H+Ily9ZRWQPQqnTUBFhTLQXXlkOjnVrBmwHaJvAtFSvSokqlPNRSlV5kZipVpNnOsKsyBpYiATGGfEXBTlsw2VdOYWplgRrUMxRl5hyupPKLhgDM4ZDdF+PwRCVUqUMwrKGDAVEBJkydTKCriLAaQCGM9MaB4a4IuTy60VixLGBC6mMtpWSVWbAEkxEkmTirfB5qw4fprAwtQikSZmmURhpMkFZJiLb+uLuXw4wxm8jSqMrvTR2T5WZQSs7wSJGPWx6zYbY4wBMccY9JxxOCA7XHuOAcezjGEcc46OOCcEAo/wA/fFb+Irr/AMPrKRPmFKa+jNUXSSegEf03IxZJxUPiD4lpUEXL1KD1jXFgrBI0uIIcg8ytBEAxAmJwrdAboyDK52oqBqb1EIXTqUxYxIkGQDA9MaZl/igdORUotSpXCec1wFmq1I6VtzSCx6D1xloBUup+YEz/AFHbf3wm4maXlNTs6AwxnlbWWDLHa31k74k3TJcj6M4pmWpUarrTNVkRiKYuXYCy/Xr6Tj55z+cV6hZ8slEFvlpK9MDflAZiJ+nfFq4H8Sc5TKpbMUxH+oCamkXaH1AkxIGqdh9SniY5XiVNM/UzNSnQogUnoaA1TWXLFV59IZ1IEwbJPQgF1PSGbU1plMpZGi9BipKSpksdWnTDHZdtj0t+gbJ5XUzUhVEGDCzDkTFmAMievc+uLL4dRWXMIjkSKmhWAUVaBB81Tz8rLTh4k/KQDMYrHGMulKroph7QSWI3IBEAAR9bziELVqxIrVBnhWTWnLKwY3Gr0BuI23w/W4gKaO8Mx0kAiBDsOVjNjB3metj0E8FrKo0NaQWZiYAheUWB32JjqMdZpGepdvMRS5BWBZDAIVrEExAgk3+iLE3K30CONuV+Ajk+NkUQagDSxEqOm17gKZJO34YxEznHHqaqIK6SpuYDRuBMjaOsd7AzgdxBtUAOzuSIX5iDJP4bewABExiHS4TW0sdOkLvqhTvsA1zfti3pQT5Muoq7Y/l3p+fpdiVLHU14I7EfMb7n19MXFGBtIJFhEz6A6ryNr9N8ULLkq5YwTMgm95nVex+vc4unAsw2YQsTBUxEBRcTYbWMm+5PYRiX5Mdcr6JZVfRKdGHQTtBMd4GKd4oM1mOtWgAQPwmLqBtY+u5I6HF+bIAwZMhm+U6tnbluLAAdbiTHoJ4rwqnWgMpkTdSAb92IOr6n98Qw5IY5bBCsb2Z45k49wSz2TWlUZJBjrI6iYMEiRsb7jCx6aa+Tps37wP8ADRVp13zKmcxSNFUNjTokAGxmGJAN5I0ibzhjwd8MK1DM06uYZCmXdxTSD01eW63Nr6otBJsYBGn4WMlQ1UDuM8JpZmkaVZddMlSVOx0MGAPpIv6TiNlvD+XpF/Lo001qEbSIlANOi2wjoI6dhgpVwyTggKHwT4TUcvmhWNVqtOmdVKk6ryt0LP8AjC7qIF4PTFzzuRp1QBVppUAMrrUNB7jUDGH8eMcBGG6SBRpVQoGwUAAdbAWF8eM2PSccMcEAicNscenHhGCgHJx4Tj3HOMA6GOgcN4WrGMOHHJGPJx5UqAAsxgAEk9gBJP5YJhYh8WyNOrSIqUVraQXVCJOtQSuk7qSREi98YhR+LObTM1KqMPJqVC/kMAVCsdgfmUx1B3nGq+EfiBls+NKnyq3/ANlyJPqjQBUHsJ9IvhbT0b6RkvHOE1RUapoNNYlxBWGHKw0m6j2nbrjjh3BUqU0fWwZqro3KNKqlNKgYmxLGTA66CL42fjXCfNq2AJqUystsoE6mPexUQLmAJUCRlXDKT5fMVss55XuVWdJNMmAykmYVmsSdtziGR8YP6ElGiTxLIIlCp5DFXpr5rfesCyqQpAMw0FgYgxv+IYq2U4rNOpTqICKkHUGcEMplSVLaX6iCAYY3GLZnsxoTUEDeXGkEfh2KmbBdJINoieqjFfpcNp1nDoVp0zuLggjspYwJjeLzHTHNjmlGybpK4kLIErUUk6RcT2BBWZjpPS+JWf4MwUHQ1So7Xa5AMA2iwkzc9AdsE8pwBGENVFiTK3hbST+FTsZkbeln8zxSlRy6Ov3iFmVb3N2JtYmCFkWswOxGA8jbXAWMW9AJeEOKhpKASQDra6xF7DcaxE9wB1OBVcVMvV8pgsg6t5BDKGBsRI0kEdf2xPoeI8xUC01I1kkliVFtwAX5UC3/AD3sBgNmgzs7uZJ5mlheZ6jrPT16DHVj5LsvjTWglwJw1YkqWaBoIBtpHUAdoEm04N1nN1dSAIhmP4pt7AdJwB4PxJKIqKS7BtJEAC4Bmb23A3ItidnM2maQorspUFlQwA7RPfcCVjruMSywcp2TnFuYqPkBuSCVWD1G4/Mz1HTB3g9Ty1LQVUreABt36LJ/Sepg1jgrNoZV0gFuZiDMBbAbep363gYnJlwGJ1OSViJEflHcCMSyRX6tiSpPsL0+MO9VF6OzfhGkbsSSQSDH79sdZ/iS01JfUNMSVhom3ykiLwLE+2KknHqgnRAEQBExPqTvc/2xxWz9aquhizhbtYFiAZMtGoiY37DGX49tWMo3VjHEc9SaqzIrAHpZbwJOkEhZMmJ64WI9XI1ixhH3I5VMSLGLd8LHckl5/k6fb/zPsumoAgCALfSMdYWFhxmM1cNYWFjAOTht8LCwEZnBxzjzCwRTw4WFhYKMctjg4WFgAPMI48wsYx6MDPFDRks0RY/Z63/6XwsLDGPmIYkcNqFagZSQQGIIMEEU3ggjbCwsS8gj2fTvCKhanl2Ykk0VYk3JY0kJJJ3M3nGSeIz/APNW/wCesP8A0NhYWJZv1kbJ0P5umDlsxIBgLEif/CzB/dVPuq9hiu+FKQL1JAMUxEifxkftbCwsc+H9SC6CfiJyMrWAJAgWHrVAP6YE0qQ/4OxgSKimY6+YVmfa3thYWBh6/wBlIdFTQ47H4vYYWFjsiFdjFPbHa/1x5hYz7GkWDhZiiItc/wD84a4zWZflYi3QkdcLCxxx/qs5v7h7wpR5Qtu8fS2OuAbset7/APkP74WFi78jPyGqp5jhYWFjlJn/2Q=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99" y="1844405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2498" y="4905105"/>
            <a:ext cx="4055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is a </a:t>
            </a:r>
            <a:r>
              <a:rPr lang="en-US" sz="2400" dirty="0" err="1" smtClean="0"/>
              <a:t>pumpwood</a:t>
            </a:r>
            <a:r>
              <a:rPr lang="en-US" sz="2400" dirty="0" smtClean="0"/>
              <a:t> tree.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475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Biotic Factors – Plants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3352800" cy="4873752"/>
          </a:xfrm>
        </p:spPr>
        <p:txBody>
          <a:bodyPr/>
          <a:lstStyle/>
          <a:p>
            <a:r>
              <a:rPr lang="en-US" dirty="0" err="1" smtClean="0"/>
              <a:t>Sierran</a:t>
            </a:r>
            <a:r>
              <a:rPr lang="en-US" dirty="0" smtClean="0"/>
              <a:t> Palms</a:t>
            </a:r>
          </a:p>
          <a:p>
            <a:pPr lvl="1">
              <a:buClr>
                <a:srgbClr val="94C600"/>
              </a:buClr>
              <a:buSzPct val="75000"/>
              <a:buFont typeface="Wingdings" pitchFamily="2" charset="2"/>
              <a:buChar char="ü"/>
            </a:pPr>
            <a:r>
              <a:rPr lang="en-US" dirty="0">
                <a:solidFill>
                  <a:srgbClr val="3E3D2D"/>
                </a:solidFill>
              </a:rPr>
              <a:t>Very tall plant with dark green </a:t>
            </a:r>
            <a:r>
              <a:rPr lang="en-US" dirty="0" smtClean="0">
                <a:solidFill>
                  <a:srgbClr val="3E3D2D"/>
                </a:solidFill>
              </a:rPr>
              <a:t>leaves</a:t>
            </a:r>
          </a:p>
          <a:p>
            <a:pPr marL="365760" lvl="1" indent="0">
              <a:buClr>
                <a:srgbClr val="94C600"/>
              </a:buClr>
              <a:buNone/>
            </a:pPr>
            <a:endParaRPr lang="en-US" dirty="0" smtClean="0"/>
          </a:p>
          <a:p>
            <a:r>
              <a:rPr lang="en-US" dirty="0" smtClean="0"/>
              <a:t>Plants are significant for the canopy layer.</a:t>
            </a:r>
          </a:p>
          <a:p>
            <a:pPr lvl="1">
              <a:buSzPct val="75000"/>
              <a:buFont typeface="Wingdings 2" pitchFamily="18" charset="2"/>
              <a:buChar char=""/>
            </a:pPr>
            <a:r>
              <a:rPr lang="en-US" dirty="0" smtClean="0"/>
              <a:t>They make up most of the canopy layer.</a:t>
            </a:r>
          </a:p>
        </p:txBody>
      </p:sp>
      <p:pic>
        <p:nvPicPr>
          <p:cNvPr id="3074" name="Picture 2" descr="http://www.fossweb.com/CA/modules3-6/Environments/activities/organismdatabase/oimages/palmbr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46482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This is the </a:t>
            </a:r>
            <a:r>
              <a:rPr lang="en-US" sz="2000" dirty="0" err="1" smtClean="0"/>
              <a:t>Sierran</a:t>
            </a:r>
            <a:r>
              <a:rPr lang="en-US" sz="2000" dirty="0" smtClean="0"/>
              <a:t> Palms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704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213</TotalTime>
  <Words>641</Words>
  <Application>Microsoft Office PowerPoint</Application>
  <PresentationFormat>On-screen Show (4:3)</PresentationFormat>
  <Paragraphs>156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Austin</vt:lpstr>
      <vt:lpstr>1_Austin</vt:lpstr>
      <vt:lpstr>El Yunque National Park</vt:lpstr>
      <vt:lpstr>Welcome to El Yunque!</vt:lpstr>
      <vt:lpstr>Biome Type</vt:lpstr>
      <vt:lpstr>Abiotic Factors – Rainfall</vt:lpstr>
      <vt:lpstr>Abiotic Factors –Daylight Hours</vt:lpstr>
      <vt:lpstr>Daylight Hour Chart</vt:lpstr>
      <vt:lpstr>Abiotic Factors- Effect on Ecosystem</vt:lpstr>
      <vt:lpstr>Biotic Factors – Plants</vt:lpstr>
      <vt:lpstr>Biotic Factors – Plants </vt:lpstr>
      <vt:lpstr>PowerPoint Presentation</vt:lpstr>
      <vt:lpstr>Biotic Factors – 1st Layer Forest Floor</vt:lpstr>
      <vt:lpstr>Biotic Factors- 2nd layer Understory</vt:lpstr>
      <vt:lpstr>Biotic Factors-3rd layer Canopic</vt:lpstr>
      <vt:lpstr>Biotic Factors- 4th layer Emergent </vt:lpstr>
      <vt:lpstr>Food Chart</vt:lpstr>
      <vt:lpstr>Food Chart</vt:lpstr>
      <vt:lpstr>Food Web</vt:lpstr>
      <vt:lpstr>Issues</vt:lpstr>
      <vt:lpstr>Work Cited Page</vt:lpstr>
    </vt:vector>
  </TitlesOfParts>
  <Company>NYCDOE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Yunque National Park</dc:title>
  <dc:creator>student</dc:creator>
  <cp:lastModifiedBy>student</cp:lastModifiedBy>
  <cp:revision>28</cp:revision>
  <dcterms:created xsi:type="dcterms:W3CDTF">2013-05-31T16:46:04Z</dcterms:created>
  <dcterms:modified xsi:type="dcterms:W3CDTF">2013-06-07T17:35:35Z</dcterms:modified>
</cp:coreProperties>
</file>